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3" r:id="rId2"/>
    <p:sldId id="287" r:id="rId3"/>
    <p:sldId id="294" r:id="rId4"/>
    <p:sldId id="299" r:id="rId5"/>
    <p:sldId id="261" r:id="rId6"/>
    <p:sldId id="292" r:id="rId7"/>
    <p:sldId id="291" r:id="rId8"/>
    <p:sldId id="289" r:id="rId9"/>
    <p:sldId id="295" r:id="rId10"/>
    <p:sldId id="263" r:id="rId11"/>
    <p:sldId id="264" r:id="rId12"/>
    <p:sldId id="268" r:id="rId13"/>
    <p:sldId id="265" r:id="rId14"/>
    <p:sldId id="266" r:id="rId15"/>
    <p:sldId id="269" r:id="rId16"/>
    <p:sldId id="271" r:id="rId17"/>
    <p:sldId id="272" r:id="rId18"/>
    <p:sldId id="274" r:id="rId19"/>
    <p:sldId id="296" r:id="rId20"/>
    <p:sldId id="297" r:id="rId21"/>
    <p:sldId id="278" r:id="rId22"/>
    <p:sldId id="279" r:id="rId23"/>
    <p:sldId id="29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8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AF419-DB67-4FFF-ADAF-96C5F0FE5537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96C8C-79B6-4F78-8DC1-44571304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4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44340-623F-43B3-B63C-F0A31D0C712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E1662-4C92-4B0B-9687-F189A182F4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91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44340-623F-43B3-B63C-F0A31D0C71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39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44340-623F-43B3-B63C-F0A31D0C71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97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44340-623F-43B3-B63C-F0A31D0C71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0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B85-B709-4310-9EE5-6CA065D068A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53C5-0453-499C-9653-BED53255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6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B85-B709-4310-9EE5-6CA065D068A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53C5-0453-499C-9653-BED53255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6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B85-B709-4310-9EE5-6CA065D068A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53C5-0453-499C-9653-BED53255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0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35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9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B85-B709-4310-9EE5-6CA065D068A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53C5-0453-499C-9653-BED53255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0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B85-B709-4310-9EE5-6CA065D068A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53C5-0453-499C-9653-BED53255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7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B85-B709-4310-9EE5-6CA065D068A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53C5-0453-499C-9653-BED53255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B85-B709-4310-9EE5-6CA065D068A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53C5-0453-499C-9653-BED53255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B85-B709-4310-9EE5-6CA065D068A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53C5-0453-499C-9653-BED53255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B85-B709-4310-9EE5-6CA065D068A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53C5-0453-499C-9653-BED53255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4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B85-B709-4310-9EE5-6CA065D068A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53C5-0453-499C-9653-BED53255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B85-B709-4310-9EE5-6CA065D068A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53C5-0453-499C-9653-BED53255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9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D5B85-B709-4310-9EE5-6CA065D068A4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353C5-0453-499C-9653-BED532550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2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0" y="1828800"/>
            <a:ext cx="5560661" cy="1854519"/>
          </a:xfrm>
          <a:prstGeom prst="rect">
            <a:avLst/>
          </a:prstGeom>
        </p:spPr>
        <p:txBody>
          <a:bodyPr vert="horz" lIns="91440" tIns="45720" rIns="91440" bIns="45720" numCol="1" rtlCol="0" anchor="b">
            <a:prstTxWarp prst="textWave4">
              <a:avLst>
                <a:gd name="adj1" fmla="val 12500"/>
                <a:gd name="adj2" fmla="val -1310"/>
              </a:avLst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7200" b="1" u="sng" dirty="0" smtClean="0">
                <a:ln/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</a:t>
            </a:r>
            <a:r>
              <a:rPr lang="bn-BD" sz="7200" b="1" u="sng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7200" b="1" u="sng" dirty="0" smtClean="0">
                <a:ln/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</a:t>
            </a:r>
            <a:r>
              <a:rPr lang="bn-BD" sz="7200" b="1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endParaRPr lang="en-US" sz="7200" b="1" u="sng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 descr="rose-scraps-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780">
            <a:off x="6868163" y="4718637"/>
            <a:ext cx="2319044" cy="19164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7" name="Picture 6" descr="rose-scraps-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773087">
            <a:off x="3728" y="293824"/>
            <a:ext cx="2319044" cy="19164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8" name="Picture 7" descr="rose-scraps-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94010">
            <a:off x="6904640" y="302836"/>
            <a:ext cx="2319044" cy="19164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9" name="Picture 8" descr="rose-scraps-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14202">
            <a:off x="216765" y="4880981"/>
            <a:ext cx="2319044" cy="19164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10" name="Frame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1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2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8100" y="3962400"/>
            <a:ext cx="4480560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আমার বাড়ি যাইও ভোমর ,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                  বসতে দেব পিঁড়ে,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35277" r="7855" b="12778"/>
          <a:stretch/>
        </p:blipFill>
        <p:spPr>
          <a:xfrm>
            <a:off x="337456" y="3429000"/>
            <a:ext cx="3070459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7" y="516838"/>
            <a:ext cx="3733800" cy="276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16838"/>
            <a:ext cx="3909060" cy="276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rame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0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4648200"/>
            <a:ext cx="466344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জলপান যে করতে দেব</a:t>
            </a:r>
          </a:p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		শালি ধানের চিঁড়ে</a:t>
            </a:r>
            <a:r>
              <a:rPr lang="bn-IN" sz="3600" dirty="0" smtClean="0"/>
              <a:t>।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762000"/>
            <a:ext cx="4038600" cy="3154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62000"/>
            <a:ext cx="3733800" cy="3154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3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18872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bn-IN" dirty="0" smtClean="0">
                <a:latin typeface="NikoshBAN"/>
              </a:rPr>
              <a:t> </a:t>
            </a:r>
            <a:r>
              <a:rPr lang="bn-I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 বাড়িতে অতিথি  এলে কীভাবে তার যত্ন -নেওয়া হয় তা বর্ণনা কর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153741"/>
            <a:ext cx="219456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জোড়ায় কাজ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5029199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7239000" y="334179"/>
            <a:ext cx="1446607" cy="931785"/>
          </a:xfrm>
          <a:prstGeom prst="cloud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 ৫</a:t>
            </a:r>
            <a:r>
              <a:rPr lang="bn-IN" sz="2400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8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53789" y="4212771"/>
            <a:ext cx="4663440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বাড়ির গাছের কবরী কলা,</a:t>
            </a:r>
          </a:p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		গামছা-বাঁধা দই।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2640" y="457199"/>
            <a:ext cx="5440884" cy="3080659"/>
            <a:chOff x="756556" y="511628"/>
            <a:chExt cx="6482444" cy="30806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511628"/>
              <a:ext cx="3124200" cy="30806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56" y="511629"/>
              <a:ext cx="3282044" cy="30806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4" r="10000"/>
          <a:stretch/>
        </p:blipFill>
        <p:spPr>
          <a:xfrm>
            <a:off x="5791200" y="457198"/>
            <a:ext cx="2895600" cy="3080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rame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8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4267200"/>
            <a:ext cx="4480560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আম-কাঁঠালের বনের ধারে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		শুয়ো আঁচল পাতি,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গাছের শাখা দুলিয়ে বাতাস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		করব সারা রাতি।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685801"/>
            <a:ext cx="2895600" cy="3029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3276600" y="685800"/>
            <a:ext cx="5791200" cy="3029856"/>
            <a:chOff x="3276600" y="457199"/>
            <a:chExt cx="5791200" cy="33056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00" y="457199"/>
              <a:ext cx="2819400" cy="33056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457200"/>
              <a:ext cx="2819400" cy="33056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9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4038600"/>
            <a:ext cx="44196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চাঁদমুখে তোর চাঁদের চুমো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		মাখিয়ে দিব সুখে,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তারা ফুলের মালা গাঁথি,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		জড়িয়ে দেব বুকে।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3" y="326571"/>
            <a:ext cx="2895600" cy="29500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800"/>
            <a:ext cx="2743200" cy="2971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59229"/>
            <a:ext cx="2656114" cy="29173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9951"/>
            <a:ext cx="3276600" cy="2819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Frame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1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3886200"/>
            <a:ext cx="49530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গাই দোহনের শব্দ শুনি </a:t>
            </a:r>
          </a:p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		জেগো সকাল বেলা ,</a:t>
            </a:r>
          </a:p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সারাটা দিন  তোমায় লয়ে</a:t>
            </a:r>
          </a:p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		করব আমি খেলা।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57199"/>
            <a:ext cx="2819400" cy="27577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7199"/>
            <a:ext cx="2819400" cy="2746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199"/>
            <a:ext cx="2819400" cy="2746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Frame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8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62995" y="3723530"/>
            <a:ext cx="4480560" cy="2103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আমার বাড়ি ডালিম গাছে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		ডালিম ফুলের হাসি,</a:t>
            </a:r>
          </a:p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কাজলা দিঘির কাজল জলে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		হাঁসগুলি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যায় ভাসি 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  <a:p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9486"/>
            <a:ext cx="2895600" cy="30105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8600"/>
            <a:ext cx="2823755" cy="30431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257"/>
            <a:ext cx="2743200" cy="30431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3771900" cy="2387381"/>
          </a:xfrm>
          <a:prstGeom prst="round2DiagRect">
            <a:avLst>
              <a:gd name="adj1" fmla="val 0"/>
              <a:gd name="adj2" fmla="val 1973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0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4191000"/>
            <a:ext cx="4206240" cy="2103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আমার বাড়ি যাইও ভোমর,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		এই বরাবর পথ,</a:t>
            </a:r>
          </a:p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মৌরি ফুলের গন্ধ শুঁকে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		থামিও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তব রথ।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  <a:p>
            <a:endParaRPr lang="bn-IN" sz="36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24543"/>
            <a:ext cx="2785654" cy="28979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1"/>
            <a:ext cx="2819400" cy="28653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24543"/>
            <a:ext cx="2743200" cy="28979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Frame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1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28577" y="6625433"/>
            <a:ext cx="1300162" cy="275431"/>
          </a:xfrm>
        </p:spPr>
        <p:txBody>
          <a:bodyPr/>
          <a:lstStyle/>
          <a:p>
            <a:pPr algn="ctr"/>
            <a:fld id="{D5D86C70-E7B7-4CF6-AE7A-FF8DE9F8DE38}" type="datetime5">
              <a:rPr lang="en-US" sz="1600" smtClean="0">
                <a:solidFill>
                  <a:srgbClr val="FF0000"/>
                </a:solidFill>
              </a:rPr>
              <a:pPr algn="ctr"/>
              <a:t>23-Apr-18</a:t>
            </a:fld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772400" y="6625433"/>
            <a:ext cx="1371600" cy="249238"/>
          </a:xfrm>
        </p:spPr>
        <p:txBody>
          <a:bodyPr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Page no. </a:t>
            </a:r>
            <a:fld id="{1EAA3011-3E7B-4B07-B8D0-449718D77C65}" type="slidenum">
              <a:rPr lang="en-US" sz="1600" smtClean="0">
                <a:solidFill>
                  <a:srgbClr val="FF0000"/>
                </a:solidFill>
              </a:rPr>
              <a:pPr algn="ctr"/>
              <a:t>19</a:t>
            </a:fld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1" y="74295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u="sng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 আমরা একটি ভিডিও দেখি </a:t>
            </a:r>
            <a:endParaRPr lang="en-US" sz="4000" u="sng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8" name="Group 7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5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328522" y="24493"/>
            <a:ext cx="8619562" cy="654419"/>
            <a:chOff x="255497" y="219640"/>
            <a:chExt cx="9197787" cy="702779"/>
          </a:xfrm>
        </p:grpSpPr>
        <p:grpSp>
          <p:nvGrpSpPr>
            <p:cNvPr id="24" name="Group 23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6" name="Frame 3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53711" y="2393156"/>
            <a:ext cx="2686050" cy="2071688"/>
            <a:chOff x="2459753" y="2667000"/>
            <a:chExt cx="2686050" cy="2071688"/>
          </a:xfrm>
        </p:grpSpPr>
        <p:sp>
          <p:nvSpPr>
            <p:cNvPr id="13" name="Rounded Rectangle 12"/>
            <p:cNvSpPr/>
            <p:nvPr/>
          </p:nvSpPr>
          <p:spPr>
            <a:xfrm>
              <a:off x="2459753" y="2667000"/>
              <a:ext cx="2686050" cy="207168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" name="Object 4">
              <a:hlinkClick r:id="" action="ppaction://ole?verb=0"/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3712625"/>
                </p:ext>
              </p:extLst>
            </p:nvPr>
          </p:nvGraphicFramePr>
          <p:xfrm>
            <a:off x="3252117" y="3124200"/>
            <a:ext cx="914400" cy="77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6" name="Packager Shell Object" showAsIcon="1" r:id="rId6" imgW="914400" imgH="771480" progId="Package">
                    <p:embed/>
                  </p:oleObj>
                </mc:Choice>
                <mc:Fallback>
                  <p:oleObj name="Packager Shell Object" showAsIcon="1" r:id="rId6" imgW="914400" imgH="771480" progId="Package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252117" y="3124200"/>
                          <a:ext cx="914400" cy="771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66800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6638" y="398319"/>
            <a:ext cx="8286639" cy="5489024"/>
            <a:chOff x="366638" y="398319"/>
            <a:chExt cx="8286639" cy="5489024"/>
          </a:xfrm>
        </p:grpSpPr>
        <p:grpSp>
          <p:nvGrpSpPr>
            <p:cNvPr id="39" name="Group 38"/>
            <p:cNvGrpSpPr/>
            <p:nvPr/>
          </p:nvGrpSpPr>
          <p:grpSpPr>
            <a:xfrm>
              <a:off x="366638" y="398319"/>
              <a:ext cx="8286639" cy="5489024"/>
              <a:chOff x="366638" y="398319"/>
              <a:chExt cx="8286639" cy="548902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762000" y="398319"/>
                <a:ext cx="7772400" cy="1280160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91440" tIns="45720" rIns="91440" bIns="45720">
                <a:prstTxWarp prst="textCanDown">
                  <a:avLst/>
                </a:prstTxWarp>
                <a:spAutoFit/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bn-IN" sz="5400" b="1" spc="50" dirty="0" smtClean="0">
                    <a:ln w="57150"/>
                    <a:solidFill>
                      <a:srgbClr val="C00000"/>
                    </a:solidFill>
                    <a:effectLst>
                      <a:glow rad="228600">
                        <a:schemeClr val="accent1">
                          <a:satMod val="175000"/>
                          <a:alpha val="40000"/>
                        </a:schemeClr>
                      </a:glow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প</a:t>
                </a:r>
                <a:r>
                  <a:rPr lang="bn-IN" sz="5400" b="1" spc="50" dirty="0" smtClean="0">
                    <a:ln w="57150"/>
                    <a:solidFill>
                      <a:srgbClr val="0070C0"/>
                    </a:solidFill>
                    <a:effectLst>
                      <a:glow rad="228600">
                        <a:schemeClr val="accent1">
                          <a:satMod val="175000"/>
                          <a:alpha val="40000"/>
                        </a:schemeClr>
                      </a:glow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রি</a:t>
                </a:r>
                <a:r>
                  <a:rPr lang="bn-IN" sz="5400" b="1" spc="50" dirty="0" smtClean="0">
                    <a:ln w="57150"/>
                    <a:solidFill>
                      <a:srgbClr val="FF0000"/>
                    </a:solidFill>
                    <a:effectLst>
                      <a:glow rad="228600">
                        <a:schemeClr val="accent1">
                          <a:satMod val="175000"/>
                          <a:alpha val="40000"/>
                        </a:schemeClr>
                      </a:glow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চি</a:t>
                </a:r>
                <a:r>
                  <a:rPr lang="bn-IN" sz="5400" b="1" spc="50" dirty="0" smtClean="0">
                    <a:ln w="57150"/>
                    <a:solidFill>
                      <a:srgbClr val="C00000"/>
                    </a:solidFill>
                    <a:effectLst>
                      <a:glow rad="228600">
                        <a:schemeClr val="accent1">
                          <a:satMod val="175000"/>
                          <a:alpha val="40000"/>
                        </a:schemeClr>
                      </a:glow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তি</a:t>
                </a:r>
                <a:r>
                  <a:rPr lang="bn-IN" sz="5400" b="1" spc="50" dirty="0" smtClean="0">
                    <a:ln w="5715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glow rad="228600">
                        <a:schemeClr val="accent1">
                          <a:satMod val="175000"/>
                          <a:alpha val="40000"/>
                        </a:schemeClr>
                      </a:glow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endParaRPr lang="en-US" sz="5400" b="1" spc="50" dirty="0">
                  <a:ln w="5715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410200" y="4267200"/>
                <a:ext cx="3243077" cy="162014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Plain">
                  <a:avLst/>
                </a:prstTxWarp>
                <a:spAutoFit/>
              </a:bodyPr>
              <a:lstStyle/>
              <a:p>
                <a:pPr algn="ctr"/>
                <a:r>
                  <a:rPr lang="bn-IN" sz="9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বাংলা</a:t>
                </a:r>
                <a:r>
                  <a:rPr lang="bn-IN" sz="90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bn-IN" sz="9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১ম পত্র</a:t>
                </a:r>
              </a:p>
              <a:p>
                <a:pPr algn="ctr"/>
                <a:r>
                  <a:rPr lang="bn-IN" sz="90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সপ্তম </a:t>
                </a:r>
                <a:r>
                  <a:rPr lang="en-US" sz="900" dirty="0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-</a:t>
                </a:r>
                <a:r>
                  <a:rPr lang="en-US" sz="900" dirty="0" err="1" smtClean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শ্রেণি</a:t>
                </a:r>
                <a:endParaRPr lang="en-US" sz="900" dirty="0" smtClean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algn="ctr"/>
                <a:r>
                  <a:rPr lang="bn-IN" sz="9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কবিতা</a:t>
                </a:r>
              </a:p>
              <a:p>
                <a:pPr algn="ctr"/>
                <a:r>
                  <a:rPr lang="bn-IN" sz="9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আমার বাড়ি  </a:t>
                </a:r>
                <a:endParaRPr lang="en-US" sz="9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4647363" y="2092148"/>
                <a:ext cx="0" cy="3768436"/>
              </a:xfrm>
              <a:prstGeom prst="line">
                <a:avLst/>
              </a:prstGeom>
              <a:ln w="82550" cmpd="thickThin">
                <a:gradFill>
                  <a:gsLst>
                    <a:gs pos="13000">
                      <a:srgbClr val="002060"/>
                    </a:gs>
                    <a:gs pos="39000">
                      <a:srgbClr val="FFFF00"/>
                    </a:gs>
                    <a:gs pos="62000">
                      <a:srgbClr val="FFC000"/>
                    </a:gs>
                    <a:gs pos="89000">
                      <a:srgbClr val="C00000"/>
                    </a:gs>
                  </a:gsLst>
                  <a:lin ang="5400000" scaled="1"/>
                </a:gra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4876630" y="2897831"/>
                <a:ext cx="0" cy="2493818"/>
              </a:xfrm>
              <a:prstGeom prst="line">
                <a:avLst/>
              </a:prstGeom>
              <a:ln w="82550" cmpd="thickThin">
                <a:gradFill>
                  <a:gsLst>
                    <a:gs pos="19000">
                      <a:srgbClr val="FF0000"/>
                    </a:gs>
                    <a:gs pos="85000">
                      <a:srgbClr val="3366FF"/>
                    </a:gs>
                  </a:gsLst>
                  <a:lin ang="5400000" scaled="1"/>
                </a:gra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 flipV="1">
                <a:off x="4418097" y="2897831"/>
                <a:ext cx="27708" cy="2493818"/>
              </a:xfrm>
              <a:prstGeom prst="line">
                <a:avLst/>
              </a:prstGeom>
              <a:ln w="82550" cmpd="thickThin">
                <a:gradFill>
                  <a:gsLst>
                    <a:gs pos="19000">
                      <a:srgbClr val="FF0000"/>
                    </a:gs>
                    <a:gs pos="85000">
                      <a:srgbClr val="3366FF"/>
                    </a:gs>
                  </a:gsLst>
                  <a:lin ang="5400000" scaled="1"/>
                </a:gra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/>
              <p:cNvGrpSpPr/>
              <p:nvPr/>
            </p:nvGrpSpPr>
            <p:grpSpPr>
              <a:xfrm>
                <a:off x="366638" y="1943244"/>
                <a:ext cx="3657600" cy="3497814"/>
                <a:chOff x="366638" y="1943244"/>
                <a:chExt cx="3657600" cy="3497814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366638" y="3871398"/>
                  <a:ext cx="3657600" cy="156966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prstTxWarp prst="textDoubleWave1">
                    <a:avLst/>
                  </a:prstTxWarp>
                  <a:spAutoFit/>
                </a:bodyPr>
                <a:lstStyle/>
                <a:p>
                  <a:pPr algn="ctr"/>
                  <a:r>
                    <a:rPr lang="bn-IN" sz="2400" b="1" cap="all" spc="0" dirty="0" smtClean="0">
                      <a:ln w="9000" cmpd="sng">
                        <a:solidFill>
                          <a:schemeClr val="accent4">
                            <a:shade val="50000"/>
                            <a:satMod val="120000"/>
                          </a:schemeClr>
                        </a:solidFill>
                        <a:prstDash val="solid"/>
                      </a:ln>
                      <a:gradFill>
                        <a:gsLst>
                          <a:gs pos="0">
                            <a:schemeClr val="accent4">
                              <a:shade val="20000"/>
                              <a:satMod val="245000"/>
                            </a:schemeClr>
                          </a:gs>
                          <a:gs pos="43000">
                            <a:schemeClr val="accent4">
                              <a:satMod val="255000"/>
                            </a:schemeClr>
                          </a:gs>
                          <a:gs pos="48000">
                            <a:schemeClr val="accent4">
                              <a:shade val="85000"/>
                              <a:satMod val="255000"/>
                            </a:schemeClr>
                          </a:gs>
                          <a:gs pos="100000">
                            <a:schemeClr val="accent4">
                              <a:shade val="20000"/>
                              <a:satMod val="245000"/>
                            </a:schemeClr>
                          </a:gs>
                        </a:gsLst>
                        <a:lin ang="5400000"/>
                      </a:gradFill>
                      <a:effectLst>
                        <a:reflection blurRad="12700" stA="28000" endPos="45000" dist="1000" dir="5400000" sy="-100000" algn="bl" rotWithShape="0"/>
                      </a:effectLst>
                      <a:latin typeface="NikoshBAN" pitchFamily="2" charset="0"/>
                      <a:cs typeface="NikoshBAN" pitchFamily="2" charset="0"/>
                    </a:rPr>
                    <a:t>রহিমা খাতুন</a:t>
                  </a:r>
                </a:p>
                <a:p>
                  <a:pPr algn="ctr"/>
                  <a:r>
                    <a:rPr lang="bn-IN" sz="2400" b="1" cap="all" dirty="0" smtClean="0">
                      <a:ln w="9000" cmpd="sng">
                        <a:solidFill>
                          <a:schemeClr val="accent4">
                            <a:shade val="50000"/>
                            <a:satMod val="120000"/>
                          </a:schemeClr>
                        </a:solidFill>
                        <a:prstDash val="solid"/>
                      </a:ln>
                      <a:gradFill>
                        <a:gsLst>
                          <a:gs pos="0">
                            <a:schemeClr val="accent4">
                              <a:shade val="20000"/>
                              <a:satMod val="245000"/>
                            </a:schemeClr>
                          </a:gs>
                          <a:gs pos="43000">
                            <a:schemeClr val="accent4">
                              <a:satMod val="255000"/>
                            </a:schemeClr>
                          </a:gs>
                          <a:gs pos="48000">
                            <a:schemeClr val="accent4">
                              <a:shade val="85000"/>
                              <a:satMod val="255000"/>
                            </a:schemeClr>
                          </a:gs>
                          <a:gs pos="100000">
                            <a:schemeClr val="accent4">
                              <a:shade val="20000"/>
                              <a:satMod val="245000"/>
                            </a:schemeClr>
                          </a:gs>
                        </a:gsLst>
                        <a:lin ang="5400000"/>
                      </a:gradFill>
                      <a:effectLst>
                        <a:reflection blurRad="12700" stA="28000" endPos="45000" dist="1000" dir="5400000" sy="-100000" algn="bl" rotWithShape="0"/>
                      </a:effectLst>
                      <a:latin typeface="NikoshBAN" pitchFamily="2" charset="0"/>
                      <a:cs typeface="NikoshBAN" pitchFamily="2" charset="0"/>
                    </a:rPr>
                    <a:t>সহকারী শিক্ষিকা (কম্পিউটার)</a:t>
                  </a:r>
                </a:p>
                <a:p>
                  <a:pPr algn="ctr"/>
                  <a:r>
                    <a:rPr lang="bn-IN" sz="2400" dirty="0" smtClean="0">
                      <a:latin typeface="NikoshBAN" pitchFamily="2" charset="0"/>
                      <a:cs typeface="NikoshBAN" pitchFamily="2" charset="0"/>
                    </a:rPr>
                    <a:t>দারুল</a:t>
                  </a:r>
                  <a:r>
                    <a:rPr lang="en-US" sz="2400" dirty="0" smtClean="0">
                      <a:latin typeface="NikoshBAN" pitchFamily="2" charset="0"/>
                      <a:cs typeface="NikoshBAN" pitchFamily="2" charset="0"/>
                    </a:rPr>
                    <a:t> </a:t>
                  </a:r>
                  <a:r>
                    <a:rPr lang="bn-IN" sz="2400" dirty="0" smtClean="0">
                      <a:latin typeface="NikoshBAN" pitchFamily="2" charset="0"/>
                      <a:cs typeface="NikoshBAN" pitchFamily="2" charset="0"/>
                    </a:rPr>
                    <a:t>ইসলাহ একাডেমী </a:t>
                  </a:r>
                </a:p>
                <a:p>
                  <a:pPr algn="ctr"/>
                  <a:r>
                    <a:rPr lang="bn-IN" sz="2400" dirty="0" smtClean="0">
                      <a:latin typeface="NikoshBAN" pitchFamily="2" charset="0"/>
                      <a:cs typeface="NikoshBAN" pitchFamily="2" charset="0"/>
                    </a:rPr>
                    <a:t>পাঁচবিবি, জুয়পুরহাট</a:t>
                  </a:r>
                  <a:endParaRPr lang="bn-IN" sz="2400" dirty="0">
                    <a:latin typeface="NikoshBAN" pitchFamily="2" charset="0"/>
                    <a:cs typeface="NikoshBAN" pitchFamily="2" charset="0"/>
                  </a:endParaRPr>
                </a:p>
              </p:txBody>
            </p:sp>
            <p:pic>
              <p:nvPicPr>
                <p:cNvPr id="12" name="Picture 11" descr="Untitled-1 copy.jpg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62000" y="1943244"/>
                  <a:ext cx="1841638" cy="1937160"/>
                </a:xfrm>
                <a:prstGeom prst="rect">
                  <a:avLst/>
                </a:prstGeom>
                <a:ln>
                  <a:noFill/>
                </a:ln>
                <a:effectLst>
                  <a:reflection blurRad="12700" stA="30000" endPos="30000" dist="5000" dir="5400000" sy="-100000" algn="bl" rotWithShape="0"/>
                </a:effectLst>
                <a:scene3d>
                  <a:camera prst="perspectiveContrastingLeftFacing">
                    <a:rot lat="300000" lon="19800000" rev="0"/>
                  </a:camera>
                  <a:lightRig rig="threePt" dir="t">
                    <a:rot lat="0" lon="0" rev="2700000"/>
                  </a:lightRig>
                </a:scene3d>
                <a:sp3d>
                  <a:bevelT w="63500" h="50800"/>
                </a:sp3d>
              </p:spPr>
            </p:pic>
          </p:grpSp>
        </p:grpSp>
        <p:grpSp>
          <p:nvGrpSpPr>
            <p:cNvPr id="40" name="Group 39"/>
            <p:cNvGrpSpPr/>
            <p:nvPr/>
          </p:nvGrpSpPr>
          <p:grpSpPr>
            <a:xfrm>
              <a:off x="6398358" y="2102975"/>
              <a:ext cx="1602641" cy="1668925"/>
              <a:chOff x="4391025" y="1447801"/>
              <a:chExt cx="3914775" cy="525780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rot="5400000">
                <a:off x="2629694" y="3771106"/>
                <a:ext cx="4191000" cy="1588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025" y="1447801"/>
                <a:ext cx="3914775" cy="5257800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</p:grpSp>
      </p:grpSp>
      <p:sp>
        <p:nvSpPr>
          <p:cNvPr id="15" name="Frame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28577" y="6625433"/>
            <a:ext cx="1300162" cy="275431"/>
          </a:xfrm>
        </p:spPr>
        <p:txBody>
          <a:bodyPr/>
          <a:lstStyle/>
          <a:p>
            <a:pPr algn="ctr"/>
            <a:fld id="{D5D86C70-E7B7-4CF6-AE7A-FF8DE9F8DE38}" type="datetime5">
              <a:rPr lang="en-US" sz="1600" smtClean="0">
                <a:solidFill>
                  <a:srgbClr val="FF0000"/>
                </a:solidFill>
              </a:rPr>
              <a:pPr algn="ctr"/>
              <a:t>23-Apr-18</a:t>
            </a:fld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772400" y="6625433"/>
            <a:ext cx="1371600" cy="249238"/>
          </a:xfrm>
        </p:spPr>
        <p:txBody>
          <a:bodyPr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Page no. </a:t>
            </a:r>
            <a:fld id="{1EAA3011-3E7B-4B07-B8D0-449718D77C65}" type="slidenum">
              <a:rPr lang="en-US" sz="1600" smtClean="0">
                <a:solidFill>
                  <a:srgbClr val="FF0000"/>
                </a:solidFill>
              </a:rPr>
              <a:pPr algn="ctr"/>
              <a:t>20</a:t>
            </a:fld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57287" y="291364"/>
            <a:ext cx="6629400" cy="1157364"/>
            <a:chOff x="1157287" y="291364"/>
            <a:chExt cx="6629400" cy="1157364"/>
          </a:xfrm>
        </p:grpSpPr>
        <p:sp>
          <p:nvSpPr>
            <p:cNvPr id="4" name="Rectangle 3"/>
            <p:cNvSpPr/>
            <p:nvPr/>
          </p:nvSpPr>
          <p:spPr>
            <a:xfrm>
              <a:off x="2571748" y="291364"/>
              <a:ext cx="3757614" cy="11079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bn-IN" sz="66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দলীয়</a:t>
              </a:r>
              <a:r>
                <a:rPr lang="bn-IN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কাজ 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287" y="390118"/>
              <a:ext cx="1462088" cy="10421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Cloud 5"/>
            <p:cNvSpPr/>
            <p:nvPr/>
          </p:nvSpPr>
          <p:spPr>
            <a:xfrm>
              <a:off x="6329362" y="373662"/>
              <a:ext cx="1457325" cy="1075066"/>
            </a:xfrm>
            <a:prstGeom prst="cloud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000" dirty="0">
                  <a:solidFill>
                    <a:schemeClr val="accent2">
                      <a:lumMod val="50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সময়ঃ </a:t>
              </a:r>
              <a:r>
                <a:rPr lang="bn-IN" sz="2000" dirty="0" smtClean="0">
                  <a:solidFill>
                    <a:schemeClr val="accent2">
                      <a:lumMod val="50000"/>
                    </a:schemeClr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১০ মিনিট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257176" y="1514709"/>
            <a:ext cx="8643937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157287" y="2970329"/>
            <a:ext cx="6938369" cy="2199485"/>
          </a:xfrm>
          <a:prstGeom prst="roundRect">
            <a:avLst>
              <a:gd name="adj" fmla="val 1434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</a:t>
            </a:r>
            <a:r>
              <a:rPr lang="bn-IN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প্রশ্নঃ বাংলাদেশের প্রসিদ্ধ ও ঐতিহ্যবাহী খাবারসমুহের (অঞ্চলঅভিত্তিক) তালিকা তৈরি কর। </a:t>
            </a:r>
            <a:endParaRPr lang="en-US" sz="40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rame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0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8178" y="190500"/>
            <a:ext cx="3039590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515" y="1066799"/>
            <a:ext cx="72390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১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।কবির কত খ্রীষ্টাব্দে জন্ম গ্রহণ করেছেন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?</a:t>
            </a:r>
            <a:endParaRPr lang="bn-IN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25670" y="2029479"/>
            <a:ext cx="4883057" cy="970241"/>
            <a:chOff x="1105919" y="3932795"/>
            <a:chExt cx="4883057" cy="970241"/>
          </a:xfrm>
        </p:grpSpPr>
        <p:sp>
          <p:nvSpPr>
            <p:cNvPr id="8" name="TextBox 7"/>
            <p:cNvSpPr txBox="1"/>
            <p:nvPr/>
          </p:nvSpPr>
          <p:spPr>
            <a:xfrm>
              <a:off x="1105919" y="3932795"/>
              <a:ext cx="2286000" cy="46166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IN" sz="2400" dirty="0">
                  <a:latin typeface="NikoshBAN" pitchFamily="2" charset="0"/>
                  <a:cs typeface="NikoshBAN" pitchFamily="2" charset="0"/>
                </a:rPr>
                <a:t>(ক) </a:t>
              </a:r>
              <a:r>
                <a:rPr lang="bn-IN" sz="2400" dirty="0" smtClean="0">
                  <a:latin typeface="NikoshBAN" pitchFamily="2" charset="0"/>
                  <a:cs typeface="NikoshBAN" pitchFamily="2" charset="0"/>
                </a:rPr>
                <a:t>১৯০৩ খ্রীষ্টাব্দে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56239" y="4441371"/>
              <a:ext cx="1920240" cy="46166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IN" sz="2400" dirty="0">
                  <a:latin typeface="NikoshBAN" pitchFamily="2" charset="0"/>
                  <a:cs typeface="NikoshBAN" pitchFamily="2" charset="0"/>
                </a:rPr>
                <a:t>(</a:t>
              </a:r>
              <a:r>
                <a:rPr lang="bn-IN" sz="2400" dirty="0" smtClean="0">
                  <a:latin typeface="NikoshBAN" pitchFamily="2" charset="0"/>
                  <a:cs typeface="NikoshBAN" pitchFamily="2" charset="0"/>
                </a:rPr>
                <a:t>খ)১৯০৪ খ্রীষ্টাব্দে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05919" y="4419600"/>
              <a:ext cx="2261913" cy="46166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IN" sz="2400" dirty="0">
                  <a:latin typeface="NikoshBAN" pitchFamily="2" charset="0"/>
                  <a:cs typeface="NikoshBAN" pitchFamily="2" charset="0"/>
                </a:rPr>
                <a:t>(</a:t>
              </a:r>
              <a:r>
                <a:rPr lang="bn-IN" sz="2400" dirty="0" smtClean="0">
                  <a:latin typeface="NikoshBAN" pitchFamily="2" charset="0"/>
                  <a:cs typeface="NikoshBAN" pitchFamily="2" charset="0"/>
                </a:rPr>
                <a:t>গ)১৮০৪ খ্রীষ্টাব্দে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47419" y="3984171"/>
              <a:ext cx="1941557" cy="45720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bn-IN" sz="2400" dirty="0" smtClean="0">
                  <a:latin typeface="NikoshBAN" pitchFamily="2" charset="0"/>
                  <a:cs typeface="NikoshBAN" pitchFamily="2" charset="0"/>
                </a:rPr>
                <a:t>(ঘ) ১৯১০ খ্রীষ্টাব্দে </a:t>
              </a:r>
              <a:endParaRPr lang="en-US" sz="2400" dirty="0" smtClean="0">
                <a:latin typeface="NikoshBAN" pitchFamily="2" charset="0"/>
                <a:cs typeface="NikoshBAN" pitchFamily="2" charset="0"/>
              </a:endParaRPr>
            </a:p>
            <a:p>
              <a:endParaRPr lang="en-US" sz="24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336922" y="1830169"/>
            <a:ext cx="5164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NikoshBAN" pitchFamily="2" charset="0"/>
                <a:cs typeface="NikoshBAN" pitchFamily="2" charset="0"/>
              </a:rPr>
              <a:t>∙</a:t>
            </a:r>
            <a:endParaRPr lang="en-US" sz="4000" dirty="0"/>
          </a:p>
        </p:txBody>
      </p:sp>
      <p:sp>
        <p:nvSpPr>
          <p:cNvPr id="22" name="TextBox 21"/>
          <p:cNvSpPr txBox="1"/>
          <p:nvPr/>
        </p:nvSpPr>
        <p:spPr>
          <a:xfrm>
            <a:off x="735586" y="4114800"/>
            <a:ext cx="78486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৩। আমার বাড়ি কবিতায় কবি বন্ধুকে কোন ধানের চিঁড়া খেতে দিবেন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33887" y="4958169"/>
            <a:ext cx="4070169" cy="1055171"/>
            <a:chOff x="1583871" y="2770180"/>
            <a:chExt cx="4070169" cy="1055171"/>
          </a:xfrm>
        </p:grpSpPr>
        <p:sp>
          <p:nvSpPr>
            <p:cNvPr id="24" name="TextBox 23"/>
            <p:cNvSpPr txBox="1"/>
            <p:nvPr/>
          </p:nvSpPr>
          <p:spPr>
            <a:xfrm>
              <a:off x="1583871" y="2770180"/>
              <a:ext cx="1905000" cy="46166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IN" sz="2400" dirty="0" smtClean="0"/>
                <a:t>(</a:t>
              </a:r>
              <a:r>
                <a:rPr lang="bn-IN" sz="2400" dirty="0" smtClean="0">
                  <a:latin typeface="NikoshBAN" pitchFamily="2" charset="0"/>
                  <a:cs typeface="NikoshBAN" pitchFamily="2" charset="0"/>
                </a:rPr>
                <a:t>ক) শালি </a:t>
              </a:r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33800" y="2830677"/>
              <a:ext cx="1866900" cy="46166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IN" sz="2400" dirty="0" smtClean="0">
                  <a:latin typeface="NikoshBAN" pitchFamily="2" charset="0"/>
                  <a:cs typeface="NikoshBAN" pitchFamily="2" charset="0"/>
                </a:rPr>
                <a:t>(খ) আমন </a:t>
              </a:r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83871" y="3353897"/>
              <a:ext cx="1905000" cy="46166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IN" sz="2400" dirty="0" smtClean="0">
                  <a:latin typeface="NikoshBAN" pitchFamily="2" charset="0"/>
                  <a:cs typeface="NikoshBAN" pitchFamily="2" charset="0"/>
                </a:rPr>
                <a:t>(গ) বোরো </a:t>
              </a:r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33800" y="3363686"/>
              <a:ext cx="1920240" cy="46166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bn-IN" sz="2400" dirty="0" smtClean="0">
                  <a:latin typeface="NikoshBAN" pitchFamily="2" charset="0"/>
                  <a:cs typeface="NikoshBAN" pitchFamily="2" charset="0"/>
                </a:rPr>
                <a:t>(ঘ)বিন্নি </a:t>
              </a:r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418178" y="4773502"/>
            <a:ext cx="5822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NikoshBAN" pitchFamily="2" charset="0"/>
                <a:cs typeface="NikoshBAN" pitchFamily="2" charset="0"/>
              </a:rPr>
              <a:t>∙</a:t>
            </a:r>
            <a:endParaRPr lang="en-US" sz="4800" dirty="0"/>
          </a:p>
        </p:txBody>
      </p:sp>
      <p:sp>
        <p:nvSpPr>
          <p:cNvPr id="28" name="TextBox 27"/>
          <p:cNvSpPr txBox="1"/>
          <p:nvPr/>
        </p:nvSpPr>
        <p:spPr>
          <a:xfrm>
            <a:off x="840515" y="3272917"/>
            <a:ext cx="5620287" cy="46166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 প্রশ্নঃ</a:t>
            </a:r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‘থামিও তব রথ’ দ্বারা কি বোঝানো হয়েছে </a:t>
            </a:r>
            <a:r>
              <a:rPr lang="bn-IN" alt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Frame 1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7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/>
      <p:bldP spid="22" grpId="0" animBg="1"/>
      <p:bldP spid="29" grpId="0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304800"/>
            <a:ext cx="2011680" cy="457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04912" y="5410200"/>
            <a:ext cx="6429375" cy="426640"/>
          </a:xfrm>
          <a:prstGeom prst="roundRect">
            <a:avLst>
              <a:gd name="adj" fmla="val 2561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accent5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আমার বাড়ি </a:t>
            </a:r>
            <a:r>
              <a:rPr lang="bn-IN" sz="3200" kern="1100" dirty="0" smtClean="0">
                <a:ln w="1905"/>
                <a:solidFill>
                  <a:schemeClr val="accent5">
                    <a:lumMod val="50000"/>
                  </a:schemeClr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কবিতটির মূলভাব লিখে আনবে ।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199"/>
            <a:ext cx="5943600" cy="3962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5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0" y="1828800"/>
            <a:ext cx="5560661" cy="18545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1" rtlCol="0" anchor="b">
            <a:prstTxWarp prst="textWave4">
              <a:avLst>
                <a:gd name="adj1" fmla="val 12500"/>
                <a:gd name="adj2" fmla="val -1310"/>
              </a:avLst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7200" b="1" u="sng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</a:t>
            </a:r>
            <a:r>
              <a:rPr lang="bn-IN" sz="7200" b="1" u="sng" dirty="0" smtClean="0">
                <a:ln/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ন্য</a:t>
            </a:r>
            <a:r>
              <a:rPr lang="bn-IN" sz="7200" b="1" u="sng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bn-IN" sz="7200" b="1" u="sng" dirty="0" smtClean="0">
                <a:ln/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</a:t>
            </a:r>
            <a:endParaRPr lang="en-US" sz="7200" b="1" u="sng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 descr="rose-scraps-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780">
            <a:off x="6728907" y="4612778"/>
            <a:ext cx="2319044" cy="19164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7" name="Picture 6" descr="rose-scraps-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773087">
            <a:off x="144349" y="393429"/>
            <a:ext cx="2319044" cy="19164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8" name="Picture 7" descr="rose-scraps-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94010">
            <a:off x="6793092" y="393429"/>
            <a:ext cx="2319044" cy="19164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9" name="Picture 8" descr="rose-scraps-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14202">
            <a:off x="364477" y="4753352"/>
            <a:ext cx="2319044" cy="19164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10" name="Frame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6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1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2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4613" y="357188"/>
            <a:ext cx="404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u="sng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 আমরা কিছু ছবি দেখি </a:t>
            </a:r>
            <a:endParaRPr lang="en-US" sz="3600" u="sng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/>
          <a:stretch/>
        </p:blipFill>
        <p:spPr>
          <a:xfrm>
            <a:off x="2614613" y="1295400"/>
            <a:ext cx="3352800" cy="3962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4026694" y="5689507"/>
            <a:ext cx="1219200" cy="7315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দরজা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84" y="1349829"/>
            <a:ext cx="3428999" cy="39079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4026694" y="5689507"/>
            <a:ext cx="1219200" cy="7315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জানালা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83" y="1295400"/>
            <a:ext cx="3505199" cy="3681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072278" y="5689507"/>
            <a:ext cx="1188720" cy="7315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ইট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54902"/>
            <a:ext cx="5474494" cy="4102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2" name="TextBox 31"/>
          <p:cNvSpPr txBox="1"/>
          <p:nvPr/>
        </p:nvSpPr>
        <p:spPr>
          <a:xfrm>
            <a:off x="2464390" y="5549519"/>
            <a:ext cx="559321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এই সব মিলে কী তৈরি হয়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49286" y="5549518"/>
            <a:ext cx="559321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বাড়ি তৈরি হয়।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09800" y="5516658"/>
            <a:ext cx="5593216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এ বাড়ি যদি তোমার জন্য করা হয়, তখন তুমি কি বলবে 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Frame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28577" y="6625433"/>
            <a:ext cx="1300162" cy="275431"/>
          </a:xfrm>
        </p:spPr>
        <p:txBody>
          <a:bodyPr/>
          <a:lstStyle/>
          <a:p>
            <a:pPr algn="ctr"/>
            <a:fld id="{D5D86C70-E7B7-4CF6-AE7A-FF8DE9F8DE38}" type="datetime5">
              <a:rPr lang="en-US" sz="1600" smtClean="0">
                <a:solidFill>
                  <a:srgbClr val="FF0000"/>
                </a:solidFill>
              </a:rPr>
              <a:pPr algn="ctr"/>
              <a:t>23-Apr-18</a:t>
            </a:fld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772400" y="6625433"/>
            <a:ext cx="1371600" cy="249238"/>
          </a:xfrm>
        </p:spPr>
        <p:txBody>
          <a:bodyPr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Page no. </a:t>
            </a:r>
            <a:fld id="{1EAA3011-3E7B-4B07-B8D0-449718D77C65}" type="slidenum">
              <a:rPr lang="en-US" sz="1600" smtClean="0">
                <a:solidFill>
                  <a:srgbClr val="FF0000"/>
                </a:solidFill>
              </a:rPr>
              <a:pPr algn="ctr"/>
              <a:t>4</a:t>
            </a:fld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0225" y="161133"/>
            <a:ext cx="5129391" cy="20105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>
            <a:prstTxWarp prst="textChevron">
              <a:avLst>
                <a:gd name="adj" fmla="val 30602"/>
              </a:avLst>
            </a:prstTxWarp>
            <a:spAutoFit/>
          </a:bodyPr>
          <a:lstStyle/>
          <a:p>
            <a:pPr algn="ctr"/>
            <a:r>
              <a:rPr lang="bn-I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1">
                      <a:alpha val="6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আমার বাড়ি</a:t>
            </a:r>
            <a:endParaRPr lang="bn-BD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1">
                    <a:alpha val="6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1879" y="5586413"/>
            <a:ext cx="4900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লিখেছেন- কবি </a:t>
            </a:r>
            <a:r>
              <a:rPr lang="bn-IN" sz="4000" dirty="0">
                <a:ln w="0"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  <a:sym typeface="Wingdings" panose="05000000000000000000" pitchFamily="2" charset="2"/>
              </a:rPr>
              <a:t>জসীম </a:t>
            </a:r>
            <a:r>
              <a:rPr lang="bn-IN" sz="4000" dirty="0" smtClean="0">
                <a:ln w="0"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  <a:sym typeface="Wingdings" panose="05000000000000000000" pitchFamily="2" charset="2"/>
              </a:rPr>
              <a:t>উদ্‌দীন</a:t>
            </a:r>
            <a:endParaRPr lang="en-US" sz="40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628" y="1698170"/>
            <a:ext cx="4576584" cy="36194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8241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91443" y="711253"/>
            <a:ext cx="2370660" cy="83099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 </a:t>
            </a:r>
            <a:endParaRPr lang="en-US" sz="48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438400"/>
            <a:ext cx="75147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n w="0"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ln w="0"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</a:t>
            </a:r>
            <a:r>
              <a:rPr lang="bn-BD" sz="3200" dirty="0">
                <a:ln w="0"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শেষে </a:t>
            </a:r>
            <a:r>
              <a:rPr lang="bn-BD" sz="3200" dirty="0" smtClean="0">
                <a:ln w="0"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শিক্ষাথীরা-</a:t>
            </a:r>
            <a:r>
              <a:rPr lang="bn-IN" sz="3200" dirty="0" smtClean="0">
                <a:ln w="0"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---  </a:t>
            </a:r>
          </a:p>
          <a:p>
            <a:r>
              <a:rPr lang="en-US" sz="3200" dirty="0" smtClean="0">
                <a:ln w="0"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  <a:sym typeface="Wingdings" panose="05000000000000000000" pitchFamily="2" charset="2"/>
              </a:rPr>
              <a:t></a:t>
            </a:r>
            <a:r>
              <a:rPr lang="bn-IN" sz="3200" dirty="0" smtClean="0">
                <a:ln w="0"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n w="0"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  <a:sym typeface="Wingdings" panose="05000000000000000000" pitchFamily="2" charset="2"/>
              </a:rPr>
              <a:t>কবি জসীম উদ্‌দীনের পরিচয়</a:t>
            </a:r>
            <a:r>
              <a:rPr lang="bn-BD" sz="3200" kern="11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bn-BD" sz="3200" kern="11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বলতে </a:t>
            </a:r>
            <a:r>
              <a:rPr lang="bn-BD" sz="3200" kern="11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পা</a:t>
            </a:r>
            <a:r>
              <a:rPr lang="bn-IN" sz="3200" kern="11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রবে,</a:t>
            </a:r>
            <a:endParaRPr lang="en-US" sz="3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200" kern="1100" dirty="0" smtClean="0">
                <a:ln w="1905"/>
                <a:solidFill>
                  <a:srgbClr val="002060"/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 panose="05000000000000000000" pitchFamily="2" charset="2"/>
              </a:rPr>
              <a:t></a:t>
            </a:r>
            <a:r>
              <a:rPr lang="bn-IN" sz="3200" kern="1100" dirty="0">
                <a:ln w="1905"/>
                <a:solidFill>
                  <a:srgbClr val="002060"/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bn-IN" sz="3200" dirty="0">
                <a:ln w="0"/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নতুন কিছু শব্দের অর্থ বলে বাক্য রচনা করতে</a:t>
            </a:r>
            <a:r>
              <a:rPr lang="bn-BD" sz="3200" kern="1100" dirty="0">
                <a:ln w="1905"/>
                <a:solidFill>
                  <a:srgbClr val="002060"/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পার</a:t>
            </a:r>
            <a:r>
              <a:rPr lang="bn-IN" sz="3200" kern="1100" dirty="0">
                <a:ln w="1905"/>
                <a:solidFill>
                  <a:srgbClr val="002060"/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বে</a:t>
            </a:r>
            <a:r>
              <a:rPr lang="bn-IN" sz="3200" kern="1100" dirty="0" smtClean="0">
                <a:ln w="1905"/>
                <a:solidFill>
                  <a:srgbClr val="002060"/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,</a:t>
            </a:r>
          </a:p>
          <a:p>
            <a:r>
              <a:rPr lang="en-US" sz="3200" kern="1100" dirty="0" smtClean="0">
                <a:ln w="1905"/>
                <a:solidFill>
                  <a:srgbClr val="002060"/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 panose="05000000000000000000" pitchFamily="2" charset="2"/>
              </a:rPr>
              <a:t> </a:t>
            </a:r>
            <a:r>
              <a:rPr lang="bn-IN" sz="3200" kern="1100" dirty="0">
                <a:ln w="1905"/>
                <a:solidFill>
                  <a:srgbClr val="002060"/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‘</a:t>
            </a:r>
            <a:r>
              <a:rPr lang="bn-IN" sz="32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আমার </a:t>
            </a:r>
            <a:r>
              <a:rPr lang="bn-IN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বাড়ি</a:t>
            </a:r>
            <a:r>
              <a:rPr lang="bn-IN" sz="3200" kern="1100" dirty="0" smtClean="0">
                <a:ln w="1905"/>
                <a:solidFill>
                  <a:srgbClr val="002060"/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’ </a:t>
            </a:r>
            <a:r>
              <a:rPr lang="bn-IN" sz="3200" kern="1100" dirty="0">
                <a:ln w="1905"/>
                <a:solidFill>
                  <a:srgbClr val="002060"/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কবিতাটি আদর্শরূপে পাঠ করতে পারবে</a:t>
            </a:r>
            <a:r>
              <a:rPr lang="bn-IN" sz="3200" kern="1100" dirty="0" smtClean="0">
                <a:ln w="1905"/>
                <a:solidFill>
                  <a:srgbClr val="002060"/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bn-IN" sz="3200" kern="1100" dirty="0" smtClean="0">
                <a:ln w="1905"/>
                <a:solidFill>
                  <a:srgbClr val="002060"/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‘</a:t>
            </a:r>
            <a:r>
              <a:rPr lang="bn-IN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  <a:sym typeface="Wingdings"/>
              </a:rPr>
              <a:t>আমার বাড়ি</a:t>
            </a:r>
            <a:r>
              <a:rPr lang="bn-IN" sz="3200" kern="1100" dirty="0" smtClean="0">
                <a:ln w="1905"/>
                <a:solidFill>
                  <a:srgbClr val="002060"/>
                </a:solidFill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’ কবিতাটির মূলভাব বর্ণনা করতে পারবে।  </a:t>
            </a:r>
            <a:endParaRPr lang="bn-IN" sz="3200" dirty="0" smtClean="0">
              <a:ln w="0"/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7" name="Group 6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534760" y="56834"/>
            <a:ext cx="8619562" cy="654419"/>
            <a:chOff x="255497" y="219640"/>
            <a:chExt cx="9197787" cy="702779"/>
          </a:xfrm>
        </p:grpSpPr>
        <p:grpSp>
          <p:nvGrpSpPr>
            <p:cNvPr id="20" name="Group 19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2" name="Frame 3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2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00400" y="762000"/>
            <a:ext cx="3178264" cy="76944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 পরিচিতি  </a:t>
            </a:r>
            <a:endParaRPr lang="en-US" sz="4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39143" y="2590800"/>
            <a:ext cx="3427541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bn-IN" sz="3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চিত্রে কাকে দেখা যাচ্ছে ? </a:t>
            </a:r>
            <a:endParaRPr lang="en-US" sz="32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1" y="1759089"/>
            <a:ext cx="2201686" cy="2286000"/>
          </a:xfrm>
          <a:prstGeom prst="ellipse">
            <a:avLst/>
          </a:prstGeom>
          <a:ln w="1905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2590800" y="2590800"/>
            <a:ext cx="3416655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IN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পল্লী </a:t>
            </a:r>
            <a:r>
              <a:rPr lang="bn-I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জসীমউদ্‌দীন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39143" y="1905000"/>
            <a:ext cx="3352800" cy="224676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NikoshBAN" pitchFamily="2" charset="0"/>
                <a:cs typeface="NikoshBAN" pitchFamily="2" charset="0"/>
              </a:rPr>
              <a:t>জন্ম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পরিচয়ঃ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জসীম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উদ্দীন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১৯০৩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খ্রিস্টাব্দের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৩০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শে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অক্টোবর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ফরিদপুর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জেলার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তাম্বুলখানা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গ্রামে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মাতুলালয়ে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জন্মগ্রহণ করেন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90798" y="1905000"/>
            <a:ext cx="3566160" cy="2286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জীবনঃ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মাধ্যমিক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-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ফরিদপুর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জেলা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স্কুল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মাধ্যমিক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-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রাজেন্দ্র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কলেজ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শিক্ষা-বি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এ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রাজেন্দ্র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কলেজ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এম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এ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কলকাতা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বিশ্ববিদ্যালয়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39143" y="1813560"/>
            <a:ext cx="5303520" cy="23774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sz="2800" dirty="0" err="1">
                <a:latin typeface="NikoshBAN" pitchFamily="2" charset="0"/>
                <a:cs typeface="NikoshBAN" pitchFamily="2" charset="0"/>
              </a:rPr>
              <a:t>কর্ম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জীবন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ঃ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কবি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জসীমউদ্দীন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শিক্ষকতা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কর্মজীবন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কলকাতা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বিশ্ববিদ্যালয়ে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ঢাকা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বিশ্ববিদ্যালয়ে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প্রাদেশিক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সরকারের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প্রচার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বিভাগের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পাবলিসিটি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অফিসার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।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চাকরির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পাশাপাশি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তিনি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সাহিত্য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সাধনায়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মগ্ন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ছিলেন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।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50029" y="1798320"/>
            <a:ext cx="5303520" cy="224676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উল্লেখযোগ্য কাহিনিকাব্যঃ নক্সী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কাঁথার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মাঠ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সোজন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বাদিয়ার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ঘাট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;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কাব্য গ্রন্থঃ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রাখালী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বালুচর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মাটির কান্না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নাটকঃ “বেদের মেয়ে”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শিশুতোষ গ্রন্থঃ ‘হাসু’, ‘এক পয়সার বাঁশী’ ‘ডালিম কুমার’।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539143" y="1878685"/>
            <a:ext cx="5303520" cy="181588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পুরস্কার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সম্মননা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তিনি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১৯৭৬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সালে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একুশের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পদক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বিশ্ব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ভারতী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বিশ্ববিদ্যালয়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সম্মনসূচক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ডি.লিট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ডিগ্রি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লাভ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585837" y="1780860"/>
            <a:ext cx="5303520" cy="237744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endParaRPr lang="en-US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মৃত্যুবরনঃ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তিনি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১৯৭৬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সালের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১৪ই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মার্চ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ঢাকায়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মৃত্যুবরন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করেন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13" name="Group 12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34" name="Group 33"/>
          <p:cNvGrpSpPr/>
          <p:nvPr/>
        </p:nvGrpSpPr>
        <p:grpSpPr>
          <a:xfrm>
            <a:off x="513252" y="0"/>
            <a:ext cx="8619562" cy="654419"/>
            <a:chOff x="255497" y="219640"/>
            <a:chExt cx="9197787" cy="702779"/>
          </a:xfrm>
        </p:grpSpPr>
        <p:grpSp>
          <p:nvGrpSpPr>
            <p:cNvPr id="35" name="Group 34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5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2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47" name="Frame 4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4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  <p:bldP spid="20" grpId="0" animBg="1"/>
      <p:bldP spid="20" grpId="1" animBg="1"/>
      <p:bldP spid="21" grpId="0" animBg="1"/>
      <p:bldP spid="25" grpId="0" animBg="1"/>
      <p:bldP spid="26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1729" y="228600"/>
            <a:ext cx="2209800" cy="769441"/>
          </a:xfrm>
          <a:prstGeom prst="rect">
            <a:avLst/>
          </a:prstGeom>
          <a:noFill/>
          <a:ln>
            <a:solidFill>
              <a:srgbClr val="58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আদর্শ পাঠ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9" y="998042"/>
            <a:ext cx="4038600" cy="5167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725886" y="228599"/>
            <a:ext cx="1981200" cy="769441"/>
          </a:xfrm>
          <a:prstGeom prst="rect">
            <a:avLst/>
          </a:prstGeom>
          <a:noFill/>
          <a:ln>
            <a:solidFill>
              <a:srgbClr val="650707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সরব পাঠ</a:t>
            </a:r>
            <a:endParaRPr lang="en-US" sz="4400" b="1" dirty="0">
              <a:ln w="11430">
                <a:solidFill>
                  <a:srgbClr val="580000"/>
                </a:solidFill>
              </a:ln>
              <a:solidFill>
                <a:srgbClr val="5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98041"/>
            <a:ext cx="4191000" cy="5167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7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409" y="5428562"/>
            <a:ext cx="8077200" cy="584775"/>
          </a:xfrm>
          <a:prstGeom prst="rect">
            <a:avLst/>
          </a:prstGeom>
          <a:noFill/>
          <a:ln>
            <a:solidFill>
              <a:srgbClr val="58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n-IN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কবি জসীম উদদীন এর জীবনী সম্পর্কে</a:t>
            </a:r>
            <a:r>
              <a:rPr lang="bn-BD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পাঁচটি বাক্য </a:t>
            </a:r>
            <a:r>
              <a:rPr lang="bn-IN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লে</a:t>
            </a:r>
            <a:r>
              <a:rPr lang="bn-BD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খ।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09" y="1317171"/>
            <a:ext cx="5080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352800" y="354554"/>
            <a:ext cx="2463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6" name="Group 5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6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0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344555" y="-76200"/>
            <a:ext cx="8619562" cy="654419"/>
            <a:chOff x="255497" y="219640"/>
            <a:chExt cx="9197787" cy="702779"/>
          </a:xfrm>
        </p:grpSpPr>
        <p:grpSp>
          <p:nvGrpSpPr>
            <p:cNvPr id="19" name="Group 18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6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1" name="Frame 3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loud 32"/>
          <p:cNvSpPr/>
          <p:nvPr/>
        </p:nvSpPr>
        <p:spPr>
          <a:xfrm>
            <a:off x="7270483" y="488145"/>
            <a:ext cx="1446607" cy="931785"/>
          </a:xfrm>
          <a:prstGeom prst="cloud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 ৫</a:t>
            </a:r>
            <a:r>
              <a:rPr lang="bn-IN" sz="2400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2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28577" y="6625433"/>
            <a:ext cx="1300162" cy="275431"/>
          </a:xfrm>
        </p:spPr>
        <p:txBody>
          <a:bodyPr/>
          <a:lstStyle/>
          <a:p>
            <a:pPr algn="ctr"/>
            <a:fld id="{D5D86C70-E7B7-4CF6-AE7A-FF8DE9F8DE38}" type="datetime5">
              <a:rPr lang="en-US" sz="1600" smtClean="0">
                <a:solidFill>
                  <a:srgbClr val="FF0000"/>
                </a:solidFill>
              </a:rPr>
              <a:pPr algn="ctr"/>
              <a:t>23-Apr-18</a:t>
            </a:fld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772400" y="6625433"/>
            <a:ext cx="1371600" cy="249238"/>
          </a:xfrm>
        </p:spPr>
        <p:txBody>
          <a:bodyPr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Page no. </a:t>
            </a:r>
            <a:fld id="{1EAA3011-3E7B-4B07-B8D0-449718D77C65}" type="slidenum">
              <a:rPr lang="en-US" sz="1600" smtClean="0">
                <a:solidFill>
                  <a:srgbClr val="FF0000"/>
                </a:solidFill>
              </a:rPr>
              <a:pPr algn="ctr"/>
              <a:t>9</a:t>
            </a:fld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00125" y="373619"/>
            <a:ext cx="7010400" cy="7620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b="1" u="sng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এসো আজকের পাঠের নতুন শব্দার্থসমূহ শিখে </a:t>
            </a:r>
            <a:r>
              <a:rPr lang="bn-IN" sz="3200" b="1" u="sng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নিই</a:t>
            </a:r>
            <a:endParaRPr lang="en-US" sz="3200" u="sng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5926" y="1517465"/>
            <a:ext cx="11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ভোমর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8742" y="2885740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শালি ধান 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8742" y="4130321"/>
            <a:ext cx="1528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কবরী কলা 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/>
          <a:stretch/>
        </p:blipFill>
        <p:spPr>
          <a:xfrm>
            <a:off x="3298025" y="1083248"/>
            <a:ext cx="1714597" cy="141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2" r="1364"/>
          <a:stretch/>
        </p:blipFill>
        <p:spPr>
          <a:xfrm>
            <a:off x="3306310" y="2534689"/>
            <a:ext cx="1714598" cy="128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/>
          <a:stretch/>
        </p:blipFill>
        <p:spPr>
          <a:xfrm>
            <a:off x="3298025" y="3847392"/>
            <a:ext cx="1714599" cy="1232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328739" y="5480648"/>
            <a:ext cx="1750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কাজলা দিঘী  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6364" y="1445669"/>
            <a:ext cx="1528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মৌমাছি  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6364" y="2885738"/>
            <a:ext cx="3009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 প্রকার আমন ধান  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6364" y="4085355"/>
            <a:ext cx="3443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স্বাদের জন্য বিখ্যাত কলা   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6364" y="5446321"/>
            <a:ext cx="2546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কালো জলের দিঘী   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18" name="Group 17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5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2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359820" y="-72695"/>
            <a:ext cx="8619562" cy="654419"/>
            <a:chOff x="255497" y="219640"/>
            <a:chExt cx="9197787" cy="702779"/>
          </a:xfrm>
        </p:grpSpPr>
        <p:grpSp>
          <p:nvGrpSpPr>
            <p:cNvPr id="31" name="Group 30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5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43" name="Frame 4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125335"/>
            <a:ext cx="1447800" cy="1046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08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495</Words>
  <Application>Microsoft Office PowerPoint</Application>
  <PresentationFormat>On-screen Show (4:3)</PresentationFormat>
  <Paragraphs>113</Paragraphs>
  <Slides>23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বাড়ির কাজ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EMAME RABBANI</dc:creator>
  <cp:lastModifiedBy>EMAME RABBANI</cp:lastModifiedBy>
  <cp:revision>175</cp:revision>
  <dcterms:created xsi:type="dcterms:W3CDTF">2017-08-06T15:32:51Z</dcterms:created>
  <dcterms:modified xsi:type="dcterms:W3CDTF">2018-04-23T11:02:12Z</dcterms:modified>
</cp:coreProperties>
</file>